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81" r:id="rId3"/>
    <p:sldId id="279" r:id="rId4"/>
    <p:sldId id="259" r:id="rId5"/>
    <p:sldId id="262" r:id="rId6"/>
    <p:sldId id="280" r:id="rId7"/>
    <p:sldId id="282" r:id="rId8"/>
    <p:sldId id="295" r:id="rId9"/>
    <p:sldId id="286" r:id="rId10"/>
    <p:sldId id="284" r:id="rId11"/>
    <p:sldId id="285" r:id="rId12"/>
    <p:sldId id="287" r:id="rId13"/>
    <p:sldId id="288" r:id="rId14"/>
    <p:sldId id="292" r:id="rId15"/>
    <p:sldId id="293" r:id="rId16"/>
    <p:sldId id="290" r:id="rId17"/>
    <p:sldId id="289" r:id="rId18"/>
    <p:sldId id="29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108A8-9D14-4191-A6F5-11B434C80B5B}" v="48" dt="2023-03-11T02:13:54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Call" userId="9fa8e6f6-bf1a-4990-8883-dc8a2c09531b" providerId="ADAL" clId="{B3A108A8-9D14-4191-A6F5-11B434C80B5B}"/>
    <pc:docChg chg="undo redo custSel addSld delSld modSld sldOrd addSection delSection">
      <pc:chgData name="Robert Call" userId="9fa8e6f6-bf1a-4990-8883-dc8a2c09531b" providerId="ADAL" clId="{B3A108A8-9D14-4191-A6F5-11B434C80B5B}" dt="2023-03-11T02:23:00.392" v="149" actId="1582"/>
      <pc:docMkLst>
        <pc:docMk/>
      </pc:docMkLst>
      <pc:sldChg chg="del">
        <pc:chgData name="Robert Call" userId="9fa8e6f6-bf1a-4990-8883-dc8a2c09531b" providerId="ADAL" clId="{B3A108A8-9D14-4191-A6F5-11B434C80B5B}" dt="2023-03-11T01:56:42.177" v="43" actId="2696"/>
        <pc:sldMkLst>
          <pc:docMk/>
          <pc:sldMk cId="0" sldId="256"/>
        </pc:sldMkLst>
      </pc:sldChg>
      <pc:sldChg chg="delSp modSp mod addAnim delAnim modAnim">
        <pc:chgData name="Robert Call" userId="9fa8e6f6-bf1a-4990-8883-dc8a2c09531b" providerId="ADAL" clId="{B3A108A8-9D14-4191-A6F5-11B434C80B5B}" dt="2023-03-11T02:22:26.761" v="147" actId="20577"/>
        <pc:sldMkLst>
          <pc:docMk/>
          <pc:sldMk cId="0" sldId="259"/>
        </pc:sldMkLst>
        <pc:spChg chg="mod">
          <ac:chgData name="Robert Call" userId="9fa8e6f6-bf1a-4990-8883-dc8a2c09531b" providerId="ADAL" clId="{B3A108A8-9D14-4191-A6F5-11B434C80B5B}" dt="2023-03-11T02:21:57.304" v="143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Robert Call" userId="9fa8e6f6-bf1a-4990-8883-dc8a2c09531b" providerId="ADAL" clId="{B3A108A8-9D14-4191-A6F5-11B434C80B5B}" dt="2023-03-11T02:22:26.761" v="147" actId="20577"/>
          <ac:spMkLst>
            <pc:docMk/>
            <pc:sldMk cId="0" sldId="259"/>
            <ac:spMk id="5" creationId="{00000000-0000-0000-0000-000000000000}"/>
          </ac:spMkLst>
        </pc:spChg>
        <pc:picChg chg="mod">
          <ac:chgData name="Robert Call" userId="9fa8e6f6-bf1a-4990-8883-dc8a2c09531b" providerId="ADAL" clId="{B3A108A8-9D14-4191-A6F5-11B434C80B5B}" dt="2023-03-11T02:22:16.736" v="144" actId="1076"/>
          <ac:picMkLst>
            <pc:docMk/>
            <pc:sldMk cId="0" sldId="259"/>
            <ac:picMk id="4" creationId="{00000000-0000-0000-0000-000000000000}"/>
          </ac:picMkLst>
        </pc:picChg>
        <pc:picChg chg="del">
          <ac:chgData name="Robert Call" userId="9fa8e6f6-bf1a-4990-8883-dc8a2c09531b" providerId="ADAL" clId="{B3A108A8-9D14-4191-A6F5-11B434C80B5B}" dt="2023-03-11T02:04:04.755" v="105"/>
          <ac:picMkLst>
            <pc:docMk/>
            <pc:sldMk cId="0" sldId="259"/>
            <ac:picMk id="6" creationId="{453CD4FD-EE42-45DA-AF2C-B6B9E57E61A5}"/>
          </ac:picMkLst>
        </pc:picChg>
      </pc:sldChg>
      <pc:sldChg chg="modSp mod addAnim delAnim modAnim">
        <pc:chgData name="Robert Call" userId="9fa8e6f6-bf1a-4990-8883-dc8a2c09531b" providerId="ADAL" clId="{B3A108A8-9D14-4191-A6F5-11B434C80B5B}" dt="2023-03-11T02:01:41.292" v="86" actId="21"/>
        <pc:sldMkLst>
          <pc:docMk/>
          <pc:sldMk cId="0" sldId="262"/>
        </pc:sldMkLst>
        <pc:spChg chg="mod">
          <ac:chgData name="Robert Call" userId="9fa8e6f6-bf1a-4990-8883-dc8a2c09531b" providerId="ADAL" clId="{B3A108A8-9D14-4191-A6F5-11B434C80B5B}" dt="2023-03-11T02:01:41.292" v="86" actId="21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Robert Call" userId="9fa8e6f6-bf1a-4990-8883-dc8a2c09531b" providerId="ADAL" clId="{B3A108A8-9D14-4191-A6F5-11B434C80B5B}" dt="2023-03-11T01:27:06.166" v="17" actId="1076"/>
        <pc:sldMkLst>
          <pc:docMk/>
          <pc:sldMk cId="0" sldId="263"/>
        </pc:sldMkLst>
        <pc:spChg chg="mod">
          <ac:chgData name="Robert Call" userId="9fa8e6f6-bf1a-4990-8883-dc8a2c09531b" providerId="ADAL" clId="{B3A108A8-9D14-4191-A6F5-11B434C80B5B}" dt="2023-03-11T01:26:52.198" v="15" actId="20577"/>
          <ac:spMkLst>
            <pc:docMk/>
            <pc:sldMk cId="0" sldId="263"/>
            <ac:spMk id="7" creationId="{00000000-0000-0000-0000-000000000000}"/>
          </ac:spMkLst>
        </pc:spChg>
        <pc:picChg chg="mod modCrop">
          <ac:chgData name="Robert Call" userId="9fa8e6f6-bf1a-4990-8883-dc8a2c09531b" providerId="ADAL" clId="{B3A108A8-9D14-4191-A6F5-11B434C80B5B}" dt="2023-03-11T01:26:45.806" v="11" actId="1076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Robert Call" userId="9fa8e6f6-bf1a-4990-8883-dc8a2c09531b" providerId="ADAL" clId="{B3A108A8-9D14-4191-A6F5-11B434C80B5B}" dt="2023-03-11T01:27:06.166" v="17" actId="1076"/>
          <ac:picMkLst>
            <pc:docMk/>
            <pc:sldMk cId="0" sldId="263"/>
            <ac:picMk id="6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2:20:24.848" v="135" actId="1582"/>
        <pc:sldMkLst>
          <pc:docMk/>
          <pc:sldMk cId="0" sldId="265"/>
        </pc:sldMkLst>
        <pc:picChg chg="mod">
          <ac:chgData name="Robert Call" userId="9fa8e6f6-bf1a-4990-8883-dc8a2c09531b" providerId="ADAL" clId="{B3A108A8-9D14-4191-A6F5-11B434C80B5B}" dt="2023-03-11T02:20:24.848" v="135" actId="1582"/>
          <ac:picMkLst>
            <pc:docMk/>
            <pc:sldMk cId="0" sldId="265"/>
            <ac:picMk id="4" creationId="{00000000-0000-0000-0000-000000000000}"/>
          </ac:picMkLst>
        </pc:picChg>
      </pc:sldChg>
      <pc:sldChg chg="modSp mod ord modAnim">
        <pc:chgData name="Robert Call" userId="9fa8e6f6-bf1a-4990-8883-dc8a2c09531b" providerId="ADAL" clId="{B3A108A8-9D14-4191-A6F5-11B434C80B5B}" dt="2023-03-11T02:06:56.383" v="128" actId="1076"/>
        <pc:sldMkLst>
          <pc:docMk/>
          <pc:sldMk cId="0" sldId="269"/>
        </pc:sldMkLst>
        <pc:spChg chg="mod">
          <ac:chgData name="Robert Call" userId="9fa8e6f6-bf1a-4990-8883-dc8a2c09531b" providerId="ADAL" clId="{B3A108A8-9D14-4191-A6F5-11B434C80B5B}" dt="2023-03-11T02:06:56.383" v="128" actId="1076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Robert Call" userId="9fa8e6f6-bf1a-4990-8883-dc8a2c09531b" providerId="ADAL" clId="{B3A108A8-9D14-4191-A6F5-11B434C80B5B}" dt="2023-03-11T02:20:36.149" v="136" actId="1582"/>
        <pc:sldMkLst>
          <pc:docMk/>
          <pc:sldMk cId="0" sldId="270"/>
        </pc:sldMkLst>
        <pc:picChg chg="mod">
          <ac:chgData name="Robert Call" userId="9fa8e6f6-bf1a-4990-8883-dc8a2c09531b" providerId="ADAL" clId="{B3A108A8-9D14-4191-A6F5-11B434C80B5B}" dt="2023-03-11T02:20:36.149" v="136" actId="1582"/>
          <ac:picMkLst>
            <pc:docMk/>
            <pc:sldMk cId="0" sldId="270"/>
            <ac:picMk id="5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2:20:57.876" v="138" actId="1582"/>
        <pc:sldMkLst>
          <pc:docMk/>
          <pc:sldMk cId="0" sldId="271"/>
        </pc:sldMkLst>
        <pc:picChg chg="mod">
          <ac:chgData name="Robert Call" userId="9fa8e6f6-bf1a-4990-8883-dc8a2c09531b" providerId="ADAL" clId="{B3A108A8-9D14-4191-A6F5-11B434C80B5B}" dt="2023-03-11T02:20:49.013" v="137" actId="1582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Robert Call" userId="9fa8e6f6-bf1a-4990-8883-dc8a2c09531b" providerId="ADAL" clId="{B3A108A8-9D14-4191-A6F5-11B434C80B5B}" dt="2023-03-11T02:20:57.876" v="138" actId="1582"/>
          <ac:picMkLst>
            <pc:docMk/>
            <pc:sldMk cId="0" sldId="271"/>
            <ac:picMk id="7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2:21:10.660" v="139" actId="1582"/>
        <pc:sldMkLst>
          <pc:docMk/>
          <pc:sldMk cId="0" sldId="272"/>
        </pc:sldMkLst>
        <pc:picChg chg="mod">
          <ac:chgData name="Robert Call" userId="9fa8e6f6-bf1a-4990-8883-dc8a2c09531b" providerId="ADAL" clId="{B3A108A8-9D14-4191-A6F5-11B434C80B5B}" dt="2023-03-11T02:21:10.660" v="139" actId="1582"/>
          <ac:picMkLst>
            <pc:docMk/>
            <pc:sldMk cId="0" sldId="272"/>
            <ac:picMk id="4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1:28:41.374" v="21" actId="27636"/>
        <pc:sldMkLst>
          <pc:docMk/>
          <pc:sldMk cId="0" sldId="273"/>
        </pc:sldMkLst>
        <pc:spChg chg="mod">
          <ac:chgData name="Robert Call" userId="9fa8e6f6-bf1a-4990-8883-dc8a2c09531b" providerId="ADAL" clId="{B3A108A8-9D14-4191-A6F5-11B434C80B5B}" dt="2023-03-11T01:28:41.374" v="21" actId="27636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Robert Call" userId="9fa8e6f6-bf1a-4990-8883-dc8a2c09531b" providerId="ADAL" clId="{B3A108A8-9D14-4191-A6F5-11B434C80B5B}" dt="2023-03-11T02:22:49.563" v="148" actId="1582"/>
        <pc:sldMkLst>
          <pc:docMk/>
          <pc:sldMk cId="0" sldId="274"/>
        </pc:sldMkLst>
        <pc:spChg chg="mod">
          <ac:chgData name="Robert Call" userId="9fa8e6f6-bf1a-4990-8883-dc8a2c09531b" providerId="ADAL" clId="{B3A108A8-9D14-4191-A6F5-11B434C80B5B}" dt="2023-03-11T01:29:02.358" v="22" actId="20577"/>
          <ac:spMkLst>
            <pc:docMk/>
            <pc:sldMk cId="0" sldId="274"/>
            <ac:spMk id="3" creationId="{00000000-0000-0000-0000-000000000000}"/>
          </ac:spMkLst>
        </pc:spChg>
        <pc:picChg chg="mod">
          <ac:chgData name="Robert Call" userId="9fa8e6f6-bf1a-4990-8883-dc8a2c09531b" providerId="ADAL" clId="{B3A108A8-9D14-4191-A6F5-11B434C80B5B}" dt="2023-03-11T02:22:49.563" v="148" actId="1582"/>
          <ac:picMkLst>
            <pc:docMk/>
            <pc:sldMk cId="0" sldId="274"/>
            <ac:picMk id="5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2:21:26.036" v="140" actId="1582"/>
        <pc:sldMkLst>
          <pc:docMk/>
          <pc:sldMk cId="0" sldId="275"/>
        </pc:sldMkLst>
        <pc:spChg chg="mod">
          <ac:chgData name="Robert Call" userId="9fa8e6f6-bf1a-4990-8883-dc8a2c09531b" providerId="ADAL" clId="{B3A108A8-9D14-4191-A6F5-11B434C80B5B}" dt="2023-03-11T01:29:55.496" v="39" actId="20577"/>
          <ac:spMkLst>
            <pc:docMk/>
            <pc:sldMk cId="0" sldId="275"/>
            <ac:spMk id="3" creationId="{00000000-0000-0000-0000-000000000000}"/>
          </ac:spMkLst>
        </pc:spChg>
        <pc:picChg chg="mod">
          <ac:chgData name="Robert Call" userId="9fa8e6f6-bf1a-4990-8883-dc8a2c09531b" providerId="ADAL" clId="{B3A108A8-9D14-4191-A6F5-11B434C80B5B}" dt="2023-03-11T02:21:26.036" v="140" actId="1582"/>
          <ac:picMkLst>
            <pc:docMk/>
            <pc:sldMk cId="0" sldId="275"/>
            <ac:picMk id="6" creationId="{00000000-0000-0000-0000-000000000000}"/>
          </ac:picMkLst>
        </pc:picChg>
      </pc:sldChg>
      <pc:sldChg chg="modSp mod">
        <pc:chgData name="Robert Call" userId="9fa8e6f6-bf1a-4990-8883-dc8a2c09531b" providerId="ADAL" clId="{B3A108A8-9D14-4191-A6F5-11B434C80B5B}" dt="2023-03-11T02:23:00.392" v="149" actId="1582"/>
        <pc:sldMkLst>
          <pc:docMk/>
          <pc:sldMk cId="0" sldId="276"/>
        </pc:sldMkLst>
        <pc:picChg chg="mod">
          <ac:chgData name="Robert Call" userId="9fa8e6f6-bf1a-4990-8883-dc8a2c09531b" providerId="ADAL" clId="{B3A108A8-9D14-4191-A6F5-11B434C80B5B}" dt="2023-03-11T02:23:00.392" v="149" actId="1582"/>
          <ac:picMkLst>
            <pc:docMk/>
            <pc:sldMk cId="0" sldId="276"/>
            <ac:picMk id="5" creationId="{00000000-0000-0000-0000-000000000000}"/>
          </ac:picMkLst>
        </pc:picChg>
      </pc:sldChg>
      <pc:sldChg chg="modSp mod chgLayout">
        <pc:chgData name="Robert Call" userId="9fa8e6f6-bf1a-4990-8883-dc8a2c09531b" providerId="ADAL" clId="{B3A108A8-9D14-4191-A6F5-11B434C80B5B}" dt="2023-03-11T02:14:06.528" v="133" actId="14100"/>
        <pc:sldMkLst>
          <pc:docMk/>
          <pc:sldMk cId="0" sldId="277"/>
        </pc:sldMkLst>
        <pc:picChg chg="mod">
          <ac:chgData name="Robert Call" userId="9fa8e6f6-bf1a-4990-8883-dc8a2c09531b" providerId="ADAL" clId="{B3A108A8-9D14-4191-A6F5-11B434C80B5B}" dt="2023-03-11T02:14:06.528" v="133" actId="14100"/>
          <ac:picMkLst>
            <pc:docMk/>
            <pc:sldMk cId="0" sldId="277"/>
            <ac:picMk id="2" creationId="{031AB222-DBB2-4C1F-BF8F-0E063022BBD5}"/>
          </ac:picMkLst>
        </pc:picChg>
      </pc:sldChg>
      <pc:sldChg chg="modSp add mod modClrScheme chgLayout">
        <pc:chgData name="Robert Call" userId="9fa8e6f6-bf1a-4990-8883-dc8a2c09531b" providerId="ADAL" clId="{B3A108A8-9D14-4191-A6F5-11B434C80B5B}" dt="2023-03-11T02:01:51.875" v="89" actId="20577"/>
        <pc:sldMkLst>
          <pc:docMk/>
          <pc:sldMk cId="4018737699" sldId="278"/>
        </pc:sldMkLst>
        <pc:spChg chg="mod ord">
          <ac:chgData name="Robert Call" userId="9fa8e6f6-bf1a-4990-8883-dc8a2c09531b" providerId="ADAL" clId="{B3A108A8-9D14-4191-A6F5-11B434C80B5B}" dt="2023-03-11T02:01:51.875" v="89" actId="20577"/>
          <ac:spMkLst>
            <pc:docMk/>
            <pc:sldMk cId="4018737699" sldId="278"/>
            <ac:spMk id="4" creationId="{00000000-0000-0000-0000-000000000000}"/>
          </ac:spMkLst>
        </pc:spChg>
      </pc:sldChg>
      <pc:sldChg chg="delSp modSp mod ord modAnim">
        <pc:chgData name="Robert Call" userId="9fa8e6f6-bf1a-4990-8883-dc8a2c09531b" providerId="ADAL" clId="{B3A108A8-9D14-4191-A6F5-11B434C80B5B}" dt="2023-03-11T02:06:37.273" v="127" actId="20577"/>
        <pc:sldMkLst>
          <pc:docMk/>
          <pc:sldMk cId="60574252" sldId="279"/>
        </pc:sldMkLst>
        <pc:spChg chg="mod">
          <ac:chgData name="Robert Call" userId="9fa8e6f6-bf1a-4990-8883-dc8a2c09531b" providerId="ADAL" clId="{B3A108A8-9D14-4191-A6F5-11B434C80B5B}" dt="2023-03-11T02:06:37.273" v="127" actId="20577"/>
          <ac:spMkLst>
            <pc:docMk/>
            <pc:sldMk cId="60574252" sldId="279"/>
            <ac:spMk id="3" creationId="{00000000-0000-0000-0000-000000000000}"/>
          </ac:spMkLst>
        </pc:spChg>
        <pc:spChg chg="del mod">
          <ac:chgData name="Robert Call" userId="9fa8e6f6-bf1a-4990-8883-dc8a2c09531b" providerId="ADAL" clId="{B3A108A8-9D14-4191-A6F5-11B434C80B5B}" dt="2023-03-11T02:06:24.924" v="125"/>
          <ac:spMkLst>
            <pc:docMk/>
            <pc:sldMk cId="60574252" sldId="279"/>
            <ac:spMk id="5" creationId="{00000000-0000-0000-0000-000000000000}"/>
          </ac:spMkLst>
        </pc:spChg>
        <pc:picChg chg="del">
          <ac:chgData name="Robert Call" userId="9fa8e6f6-bf1a-4990-8883-dc8a2c09531b" providerId="ADAL" clId="{B3A108A8-9D14-4191-A6F5-11B434C80B5B}" dt="2023-03-11T02:04:34.056" v="108" actId="478"/>
          <ac:picMkLst>
            <pc:docMk/>
            <pc:sldMk cId="60574252" sldId="279"/>
            <ac:picMk id="4" creationId="{00000000-0000-0000-0000-000000000000}"/>
          </ac:picMkLst>
        </pc:picChg>
      </pc:sldChg>
      <pc:sldChg chg="addSp delSp modSp new del mod">
        <pc:chgData name="Robert Call" userId="9fa8e6f6-bf1a-4990-8883-dc8a2c09531b" providerId="ADAL" clId="{B3A108A8-9D14-4191-A6F5-11B434C80B5B}" dt="2023-03-11T02:03:27.077" v="102" actId="680"/>
        <pc:sldMkLst>
          <pc:docMk/>
          <pc:sldMk cId="4167168297" sldId="279"/>
        </pc:sldMkLst>
        <pc:spChg chg="add del mod">
          <ac:chgData name="Robert Call" userId="9fa8e6f6-bf1a-4990-8883-dc8a2c09531b" providerId="ADAL" clId="{B3A108A8-9D14-4191-A6F5-11B434C80B5B}" dt="2023-03-11T02:03:16.917" v="100" actId="22"/>
          <ac:spMkLst>
            <pc:docMk/>
            <pc:sldMk cId="4167168297" sldId="279"/>
            <ac:spMk id="3" creationId="{43B5EBED-CC8E-4D69-82B5-97BD331BE230}"/>
          </ac:spMkLst>
        </pc:spChg>
      </pc:sldChg>
      <pc:sldChg chg="add del">
        <pc:chgData name="Robert Call" userId="9fa8e6f6-bf1a-4990-8883-dc8a2c09531b" providerId="ADAL" clId="{B3A108A8-9D14-4191-A6F5-11B434C80B5B}" dt="2023-03-11T02:14:12.828" v="134" actId="2696"/>
        <pc:sldMkLst>
          <pc:docMk/>
          <pc:sldMk cId="2628478834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7BF7-72BC-4891-9D15-26F27C14C295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0B5C-B860-4926-A2D5-28F8B4D23B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3BE8E5-7D03-4C52-AFD9-D985CBDAF647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CCEEE-592E-40B7-AC33-F9CAD96D03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Unraveling Pancho Villa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The Mexican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362946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by </a:t>
            </a: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Robert E. Call</a:t>
            </a: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</a:t>
            </a: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Anson Bowen Call Family Organization</a:t>
            </a:r>
          </a:p>
          <a:p>
            <a:pPr algn="ctr"/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324600" cy="5486400"/>
          </a:xfrm>
        </p:spPr>
        <p:txBody>
          <a:bodyPr>
            <a:normAutofit/>
          </a:bodyPr>
          <a:lstStyle/>
          <a:p>
            <a:r>
              <a:rPr lang="en-US" sz="2400" b="1" dirty="0"/>
              <a:t>Venustiano Carranza de la Garza</a:t>
            </a:r>
          </a:p>
          <a:p>
            <a:r>
              <a:rPr lang="en-US" sz="2400" dirty="0"/>
              <a:t>Born: December 29, 1859, Cuatro Ciénegas, Coahuila, from a wealthy land owning family after ouster of the French.</a:t>
            </a:r>
          </a:p>
          <a:p>
            <a:r>
              <a:rPr lang="en-US" sz="2400" dirty="0"/>
              <a:t>Senator, then Governor of Coahuila, appointed by Madero.</a:t>
            </a:r>
          </a:p>
          <a:p>
            <a:r>
              <a:rPr lang="en-US" sz="2400" dirty="0"/>
              <a:t>His Constitutional Army defeated Huerta's Federal Army with Generals Villa &amp; Álvaro Obregón.</a:t>
            </a:r>
            <a:endParaRPr lang="en-US" sz="2400" u="sng" dirty="0"/>
          </a:p>
          <a:p>
            <a:r>
              <a:rPr lang="en-US" sz="2400" dirty="0"/>
              <a:t>Drew up the Plan of Guadalupe to oust President Huerta.</a:t>
            </a:r>
          </a:p>
          <a:p>
            <a:r>
              <a:rPr lang="en-US" sz="2400" dirty="0"/>
              <a:t>Leader in drafting the 1917 Constitution.</a:t>
            </a:r>
          </a:p>
          <a:p>
            <a:r>
              <a:rPr lang="en-US" sz="2400" dirty="0"/>
              <a:t>President of Mexico 1914-20.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510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Venustiano Carranza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694643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791200" cy="5715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General Álvaro Obregón remained loyal to Carranza. President of Mexico 1920-24.</a:t>
            </a:r>
          </a:p>
          <a:p>
            <a:r>
              <a:rPr lang="en-US" sz="2400" dirty="0"/>
              <a:t>Villa broke with Carranza, September 1914, aligning with southern peasant leader Emiliano Zapata.</a:t>
            </a:r>
          </a:p>
          <a:p>
            <a:r>
              <a:rPr lang="en-US" sz="2400" dirty="0"/>
              <a:t>In 1915, U.S. President Woodrow Wilson formally recognized President Carranza to help stabilize Mexico, but alienated Pancho Villa.</a:t>
            </a:r>
          </a:p>
          <a:p>
            <a:r>
              <a:rPr lang="en-US" sz="2400" dirty="0"/>
              <a:t>Germany proposed an alliance with Mexico-Zimmerman Telegram. Carranza declined, maintaining neutrality during World War I.</a:t>
            </a:r>
          </a:p>
          <a:p>
            <a:r>
              <a:rPr lang="en-US" sz="2400" dirty="0"/>
              <a:t>Villa’s troops arrive in Dublán, Chihuahua for a 22 days in late September 1915.</a:t>
            </a:r>
          </a:p>
          <a:p>
            <a:r>
              <a:rPr lang="en-US" sz="2400" dirty="0"/>
              <a:t>Villa’s troops leave for Agua Prieta, Sonora.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1910-1920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971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Pancho Villa &amp; Emiliano Zapata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44743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0"/>
            <a:ext cx="2105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86400" y="6211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Zimerman</a:t>
            </a:r>
            <a:r>
              <a:rPr lang="en-US" dirty="0"/>
              <a:t> Telegram intercepted by the British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701040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U.S. railroads transported reinforcement troops for Carranza to Agua Prieta, Sonora from El Paso, TX.</a:t>
            </a:r>
          </a:p>
          <a:p>
            <a:r>
              <a:rPr lang="en-US" sz="5000" dirty="0"/>
              <a:t>U.S. supplied machine guns, land mines, spot lights powered by electricity from Douglas, AZ.</a:t>
            </a:r>
          </a:p>
          <a:p>
            <a:r>
              <a:rPr lang="en-US" sz="5000" dirty="0"/>
              <a:t>Villa was defeated at Agua Prieta by General Plutarco Calles’ troops on November 5, 1915. Villa loses again 10 days later in Hermosillo, Sonora.</a:t>
            </a:r>
          </a:p>
          <a:p>
            <a:r>
              <a:rPr lang="en-US" sz="5000" dirty="0"/>
              <a:t>Villa’s Division del Norte </a:t>
            </a:r>
          </a:p>
          <a:p>
            <a:pPr>
              <a:buNone/>
            </a:pPr>
            <a:r>
              <a:rPr lang="en-US" sz="5000" dirty="0"/>
              <a:t>    never recovers from these battles. </a:t>
            </a:r>
          </a:p>
          <a:p>
            <a:r>
              <a:rPr lang="en-US" sz="5000" dirty="0"/>
              <a:t>Villa vows to kill Americans in</a:t>
            </a:r>
          </a:p>
          <a:p>
            <a:pPr>
              <a:buNone/>
            </a:pPr>
            <a:r>
              <a:rPr lang="en-US" sz="5000" dirty="0"/>
              <a:t>    Mexico, killing ranchers and 17</a:t>
            </a:r>
          </a:p>
          <a:p>
            <a:pPr>
              <a:buNone/>
            </a:pPr>
            <a:r>
              <a:rPr lang="en-US" sz="5000" dirty="0"/>
              <a:t>    U.S. Cusi Mining Co. employees </a:t>
            </a:r>
          </a:p>
          <a:p>
            <a:pPr>
              <a:buNone/>
            </a:pPr>
            <a:r>
              <a:rPr lang="en-US" sz="5000" dirty="0"/>
              <a:t>    Jan. 10, 1916.</a:t>
            </a:r>
          </a:p>
          <a:p>
            <a:r>
              <a:rPr lang="en-US" sz="5000" dirty="0"/>
              <a:t>Villa retaliates by attacking the </a:t>
            </a:r>
          </a:p>
          <a:p>
            <a:pPr>
              <a:buNone/>
            </a:pPr>
            <a:r>
              <a:rPr lang="en-US" sz="5000" dirty="0"/>
              <a:t>    U.S. Army 13</a:t>
            </a:r>
            <a:r>
              <a:rPr lang="en-US" sz="5000" baseline="30000" dirty="0"/>
              <a:t>th</a:t>
            </a:r>
            <a:r>
              <a:rPr lang="en-US" sz="5000" dirty="0"/>
              <a:t> Cavalry, Columbus,</a:t>
            </a:r>
          </a:p>
          <a:p>
            <a:pPr>
              <a:buNone/>
            </a:pPr>
            <a:r>
              <a:rPr lang="en-US" sz="5000" dirty="0"/>
              <a:t>    NM, killing 8 soldiers and 10</a:t>
            </a:r>
          </a:p>
          <a:p>
            <a:pPr>
              <a:buNone/>
            </a:pPr>
            <a:r>
              <a:rPr lang="en-US" sz="5000" dirty="0"/>
              <a:t>    civilians on March 9, 1916.</a:t>
            </a:r>
          </a:p>
          <a:p>
            <a:r>
              <a:rPr lang="en-US" sz="5000" dirty="0"/>
              <a:t>Villa loses 100 men.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1910-1920 </a:t>
            </a:r>
          </a:p>
        </p:txBody>
      </p:sp>
      <p:sp>
        <p:nvSpPr>
          <p:cNvPr id="11" name="Oval 10"/>
          <p:cNvSpPr/>
          <p:nvPr/>
        </p:nvSpPr>
        <p:spPr>
          <a:xfrm>
            <a:off x="7315200" y="556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0" y="5791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5410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4" descr="Diagram, map&#10;&#10;Description automatically generated">
            <a:extLst>
              <a:ext uri="{FF2B5EF4-FFF2-40B4-BE49-F238E27FC236}">
                <a16:creationId xmlns:a16="http://schemas.microsoft.com/office/drawing/2014/main" id="{24D639DB-A909-4FB2-AF41-A9DE9705C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7" t="2496" r="2168" b="10473"/>
          <a:stretch/>
        </p:blipFill>
        <p:spPr>
          <a:xfrm>
            <a:off x="4022871" y="2895600"/>
            <a:ext cx="5121129" cy="39624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495800" y="3886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458200" y="3276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705600" y="502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239000" y="3200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9436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Dublán “Passover” miracle, March 13, 1916, when Villa and his forces passed by. </a:t>
            </a:r>
          </a:p>
          <a:p>
            <a:r>
              <a:rPr lang="en-US" sz="2400" dirty="0"/>
              <a:t>Pershing organized and commanded the Mexican Punitive Expedition, from Ft. Bliss, entering Mexico on March 16, 1916. </a:t>
            </a:r>
          </a:p>
          <a:p>
            <a:r>
              <a:rPr lang="en-US" sz="2400" dirty="0"/>
              <a:t>A combined armed force of 10,000 men penetrated 350 miles into Mexico.</a:t>
            </a:r>
          </a:p>
          <a:p>
            <a:r>
              <a:rPr lang="en-US" sz="2400" dirty="0"/>
              <a:t>First Calvary to use motor truck tracked vehicles and bi-planes for reconnaissance.</a:t>
            </a:r>
          </a:p>
          <a:p>
            <a:r>
              <a:rPr lang="en-US" sz="2400" dirty="0"/>
              <a:t>Failed to capture Pancho Villa.</a:t>
            </a:r>
          </a:p>
          <a:p>
            <a:r>
              <a:rPr lang="en-US" sz="2400" dirty="0"/>
              <a:t>Leaves Mexico in February 1917. </a:t>
            </a:r>
          </a:p>
          <a:p>
            <a:r>
              <a:rPr lang="en-US" sz="2400" dirty="0"/>
              <a:t>Prepared Army for World War I. U.S. enters War on April 1917. Future military leaders- George Patton, others.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1910-1920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502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John J. Pershing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30349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57150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1910-1920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General Álvaro Obregón , Pancho Villa, General John Pershing, </a:t>
            </a:r>
          </a:p>
          <a:p>
            <a:pPr algn="ctr"/>
            <a:r>
              <a:rPr lang="en-US" sz="2000" dirty="0"/>
              <a:t>August 1914, Fort Bliss, TX.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28571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/>
          </a:p>
          <a:p>
            <a:r>
              <a:rPr lang="en-US" sz="2400" dirty="0"/>
              <a:t>Bowen and his family lived in Mexico for 22 years before leaving.</a:t>
            </a:r>
          </a:p>
          <a:p>
            <a:r>
              <a:rPr lang="en-US" sz="2400" dirty="0"/>
              <a:t>First Exodus- Families boarded U.S. provided train to El Paso, TX, July 27, 1912. Bowen followed on August 13. Returned July 1913.</a:t>
            </a:r>
          </a:p>
          <a:p>
            <a:r>
              <a:rPr lang="en-US" sz="2400" dirty="0"/>
              <a:t>Second Exodus- April 24, 1914. Returned November 1914.</a:t>
            </a:r>
          </a:p>
          <a:p>
            <a:r>
              <a:rPr lang="en-US" sz="2400" dirty="0"/>
              <a:t>By September 1915 only 10% </a:t>
            </a:r>
            <a:r>
              <a:rPr lang="en-US" sz="2400"/>
              <a:t>of Colonists </a:t>
            </a:r>
            <a:r>
              <a:rPr lang="en-US" sz="2400" dirty="0"/>
              <a:t>had returned to Mexico.</a:t>
            </a:r>
          </a:p>
          <a:p>
            <a:r>
              <a:rPr lang="en-US" sz="2400" dirty="0"/>
              <a:t>Third Exodus- January 29, 1917, with U.S. Army. Returned June 1917.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&amp; Call Family </a:t>
            </a:r>
          </a:p>
        </p:txBody>
      </p:sp>
      <p:pic>
        <p:nvPicPr>
          <p:cNvPr id="10" name="Picture 9" descr="A picture containing text, outdoor, person, old&#10;&#10;Description automatically generated">
            <a:extLst>
              <a:ext uri="{FF2B5EF4-FFF2-40B4-BE49-F238E27FC236}">
                <a16:creationId xmlns:a16="http://schemas.microsoft.com/office/drawing/2014/main" id="{6AD9A42D-1531-4788-AFB4-36A2559B8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733800"/>
            <a:ext cx="4182248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24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Baggage ready to be loaded onto refugee train.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248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1920, President Venustiano Carranza was ousted by Álvaro Obregón &amp; fled. Assassinated/suicide?</a:t>
            </a:r>
          </a:p>
          <a:p>
            <a:r>
              <a:rPr lang="en-US" dirty="0"/>
              <a:t>Villa was given Canutillo Hacienda, 25,000 acres and 50 security men in the State of Durango.</a:t>
            </a:r>
          </a:p>
          <a:p>
            <a:r>
              <a:rPr lang="en-US" dirty="0"/>
              <a:t>Also, a generous pension and land for his men.</a:t>
            </a:r>
          </a:p>
          <a:p>
            <a:r>
              <a:rPr lang="en-US" dirty="0"/>
              <a:t>On July 20, 1923, while driving his car through Parral, Chihuahua, he was ambushed and killed, receiving 11 bullets.</a:t>
            </a:r>
          </a:p>
          <a:p>
            <a:r>
              <a:rPr lang="en-US" dirty="0"/>
              <a:t>Our family visited his widow Maria Luz Coral de Villa in Chihuahua City in 1966. </a:t>
            </a:r>
          </a:p>
          <a:p>
            <a:r>
              <a:rPr lang="en-US" dirty="0"/>
              <a:t>In 1973 his remains were moved to the Monument of the Revolution, Mexico City.</a:t>
            </a:r>
          </a:p>
          <a:p>
            <a:r>
              <a:rPr lang="en-US" dirty="0"/>
              <a:t>Polarizing individual- Folk hero? Bandit? Robin hood? Revolution hero? Killer?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Pancho Villa Retirement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25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Pancho Villa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819400" cy="365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/>
              <a:t>1 to 2 million deaths. </a:t>
            </a:r>
          </a:p>
          <a:p>
            <a:r>
              <a:rPr lang="en-US" sz="3200" dirty="0"/>
              <a:t>Ended 35 year dictatorship of Porfirio Diaz.</a:t>
            </a:r>
          </a:p>
          <a:p>
            <a:r>
              <a:rPr lang="en-US" sz="3200" dirty="0"/>
              <a:t>Progressive 1917 National Constitution was adopted, similar to the U.S.A. Still in force today.</a:t>
            </a:r>
          </a:p>
          <a:p>
            <a:r>
              <a:rPr lang="en-US" sz="3200" dirty="0"/>
              <a:t>Separation of church &amp; state. Religious freedom.</a:t>
            </a:r>
          </a:p>
          <a:p>
            <a:r>
              <a:rPr lang="en-US" sz="3200" dirty="0"/>
              <a:t>One six-year term limit for the President.</a:t>
            </a:r>
          </a:p>
          <a:p>
            <a:r>
              <a:rPr lang="en-US" sz="3200" dirty="0"/>
              <a:t>Agrarian reform by redistributing large haciendas and land. Establishment of the communal ejido system.</a:t>
            </a:r>
          </a:p>
          <a:p>
            <a:r>
              <a:rPr lang="en-US" sz="3200" dirty="0"/>
              <a:t>Removed economic grip of foreign investors.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448800" cy="57150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Universal male suffrage. Women suffrage in 1953.</a:t>
            </a:r>
          </a:p>
          <a:p>
            <a:r>
              <a:rPr lang="en-US" sz="3200" dirty="0"/>
              <a:t>Freedom of speech, press, &amp; assemble. Due process.</a:t>
            </a:r>
          </a:p>
          <a:p>
            <a:r>
              <a:rPr lang="en-US" sz="3200" dirty="0"/>
              <a:t>Workers rights for an 8 hour work day &amp; to organize and strike. </a:t>
            </a:r>
          </a:p>
          <a:p>
            <a:r>
              <a:rPr lang="en-US" sz="3200" dirty="0"/>
              <a:t>Free universal, secular and compulsory education.</a:t>
            </a:r>
          </a:p>
          <a:p>
            <a:r>
              <a:rPr lang="en-US" sz="3200" dirty="0"/>
              <a:t>Economic Nationalism- state ownership of national resources- forests, fisheries, minerals &amp; petroleum.</a:t>
            </a:r>
          </a:p>
          <a:p>
            <a:r>
              <a:rPr lang="en-US" sz="3200" dirty="0"/>
              <a:t>Intended to form a democracy, but one party rule (PRI), established for 71 years until 2000.</a:t>
            </a:r>
          </a:p>
          <a:p>
            <a:r>
              <a:rPr lang="en-US" sz="3200" dirty="0"/>
              <a:t>Currently President Claudia </a:t>
            </a:r>
            <a:r>
              <a:rPr lang="en-US" sz="3200" dirty="0" err="1"/>
              <a:t>Sheinbaum</a:t>
            </a:r>
            <a:r>
              <a:rPr lang="en-US" sz="3200" dirty="0"/>
              <a:t> Prado (PRD),    </a:t>
            </a:r>
            <a:r>
              <a:rPr lang="en-US" sz="3200"/>
              <a:t>Ph.D.- </a:t>
            </a:r>
            <a:r>
              <a:rPr lang="en-US" sz="3200" dirty="0"/>
              <a:t>Energy Engineering- UNAM, Jewish heritage.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Revolution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AB222-DBB2-4C1F-BF8F-0E063022BB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2895600" cy="43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2134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Anson Bowen Call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C976-CA69-4ECC-9748-1B7382E4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3735"/>
            <a:ext cx="9144000" cy="6109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Reference Books</a:t>
            </a:r>
          </a:p>
        </p:txBody>
      </p:sp>
      <p:pic>
        <p:nvPicPr>
          <p:cNvPr id="11" name="Picture 10" descr="A book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D11958A1-7B27-48ED-A7CE-0B36431BE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0711" y="1548089"/>
            <a:ext cx="5686978" cy="4419600"/>
          </a:xfrm>
          <a:prstGeom prst="rect">
            <a:avLst/>
          </a:prstGeom>
        </p:spPr>
      </p:pic>
      <p:pic>
        <p:nvPicPr>
          <p:cNvPr id="7" name="Picture 6" descr="Text, calendar&#10;&#10;Description automatically generated">
            <a:extLst>
              <a:ext uri="{FF2B5EF4-FFF2-40B4-BE49-F238E27FC236}">
                <a16:creationId xmlns:a16="http://schemas.microsoft.com/office/drawing/2014/main" id="{C87117E0-1B15-4E86-9D52-D173BE7BF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8"/>
          <a:stretch/>
        </p:blipFill>
        <p:spPr>
          <a:xfrm rot="5400000">
            <a:off x="-574874" y="1870274"/>
            <a:ext cx="5594620" cy="36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Pancho Villa Biography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5410200"/>
          </a:xfrm>
        </p:spPr>
        <p:txBody>
          <a:bodyPr>
            <a:normAutofit/>
          </a:bodyPr>
          <a:lstStyle/>
          <a:p>
            <a:r>
              <a:rPr lang="en-US" dirty="0"/>
              <a:t>Name: </a:t>
            </a:r>
            <a:r>
              <a:rPr lang="pt-BR" b="1" dirty="0"/>
              <a:t>José Doroteo Arango Arámbula</a:t>
            </a:r>
            <a:endParaRPr lang="en-US" dirty="0"/>
          </a:p>
          <a:p>
            <a:r>
              <a:rPr lang="en-US" dirty="0"/>
              <a:t>Born: </a:t>
            </a:r>
            <a:r>
              <a:rPr lang="pt-BR" dirty="0"/>
              <a:t>June 5, 1878, </a:t>
            </a:r>
            <a:r>
              <a:rPr lang="en-US" dirty="0"/>
              <a:t>Hacienda de Rio Grande, San Juan del Rio, Durango</a:t>
            </a:r>
          </a:p>
          <a:p>
            <a:r>
              <a:rPr lang="en-US" dirty="0"/>
              <a:t>Parents: Agustín Arango (Villa) (debated) &amp; Micaela Arámbula</a:t>
            </a:r>
          </a:p>
          <a:p>
            <a:r>
              <a:rPr lang="en-US" dirty="0"/>
              <a:t>Early life: Rancho de la Coyotada, San Juan del Rio, Durango</a:t>
            </a:r>
          </a:p>
          <a:p>
            <a:r>
              <a:rPr lang="en-US" dirty="0"/>
              <a:t>Known Siblings: Marina, Mariana, Martina, Antonio</a:t>
            </a:r>
          </a:p>
          <a:p>
            <a:r>
              <a:rPr lang="en-US" dirty="0"/>
              <a:t>Nickname- “La Cucaracha”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6019800"/>
            <a:ext cx="30480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/>
              <a:t>          Pancho Villa 1910 </a:t>
            </a:r>
          </a:p>
        </p:txBody>
      </p:sp>
      <p:pic>
        <p:nvPicPr>
          <p:cNvPr id="16386" name="Picture 2" descr="Pancho_Villa_Portrait_1910.jpg (694×10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1584"/>
            <a:ext cx="3048000" cy="4523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Teenage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/>
              <a:t>Left school upon his father’s death to support his mother and siblings.</a:t>
            </a:r>
          </a:p>
          <a:p>
            <a:r>
              <a:rPr lang="en-US" dirty="0"/>
              <a:t>Moved to Chihuahua to find work.</a:t>
            </a:r>
          </a:p>
          <a:p>
            <a:r>
              <a:rPr lang="en-US" dirty="0"/>
              <a:t>Work: sharecropper, muleskinner, butcher, brick mason, foreman for a U.S. railroad.</a:t>
            </a:r>
          </a:p>
          <a:p>
            <a:r>
              <a:rPr lang="en-US" dirty="0"/>
              <a:t>Returned to track down and kill the hacienda owner  Agustín López Negrete, who had violated his sister.</a:t>
            </a:r>
          </a:p>
          <a:p>
            <a:r>
              <a:rPr lang="en-US" dirty="0"/>
              <a:t>September 22, 1894 he shot Negrete in the foot.</a:t>
            </a:r>
          </a:p>
          <a:p>
            <a:r>
              <a:rPr lang="en-US" dirty="0"/>
              <a:t>Fled to the mountains and later joined a band of thieves and adopted the name Pancho Villa.</a:t>
            </a:r>
          </a:p>
          <a:p>
            <a:r>
              <a:rPr lang="en-US" dirty="0"/>
              <a:t>In 1898 he was arrested and jailed for gun and mule theft.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324600" cy="5410200"/>
          </a:xfrm>
        </p:spPr>
        <p:txBody>
          <a:bodyPr>
            <a:normAutofit lnSpcReduction="10000"/>
          </a:bodyPr>
          <a:lstStyle/>
          <a:p>
            <a:r>
              <a:rPr lang="pt-BR" sz="2800" b="1" dirty="0"/>
              <a:t>José</a:t>
            </a:r>
            <a:r>
              <a:rPr lang="en-US" b="1" dirty="0"/>
              <a:t> de la Cruz Porfirio D</a:t>
            </a:r>
            <a:r>
              <a:rPr lang="en-US" sz="2800" b="1" dirty="0"/>
              <a:t>í</a:t>
            </a:r>
            <a:r>
              <a:rPr lang="en-US" b="1" dirty="0"/>
              <a:t>az         </a:t>
            </a:r>
            <a:r>
              <a:rPr lang="en-US" dirty="0"/>
              <a:t>Born: Oaxaca, September 1830.</a:t>
            </a:r>
          </a:p>
          <a:p>
            <a:r>
              <a:rPr lang="en-US" dirty="0"/>
              <a:t>Military hero in the Reform War 1857-61, and the Battle of Puebla against the French in 1862.</a:t>
            </a:r>
          </a:p>
          <a:p>
            <a:r>
              <a:rPr lang="en-US" dirty="0"/>
              <a:t>President/Dictator- 1876-1911.</a:t>
            </a:r>
          </a:p>
          <a:p>
            <a:r>
              <a:rPr lang="en-US" dirty="0"/>
              <a:t>Modernized Mexico- railroads, telegraph, mining, oil, manufacturing, foreign investment.</a:t>
            </a:r>
          </a:p>
          <a:p>
            <a:r>
              <a:rPr lang="en-US" dirty="0"/>
              <a:t>Suppressed social equality, labor, land expropriation.</a:t>
            </a:r>
          </a:p>
          <a:p>
            <a:r>
              <a:rPr lang="en-US" dirty="0"/>
              <a:t>Forced to resign, exiled in Paris, died 1915.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6589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Porfirio Díaz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867400" cy="6019800"/>
          </a:xfrm>
        </p:spPr>
        <p:txBody>
          <a:bodyPr>
            <a:normAutofit/>
          </a:bodyPr>
          <a:lstStyle/>
          <a:p>
            <a:r>
              <a:rPr lang="en-US" sz="2400" b="1" dirty="0"/>
              <a:t>Francisco Ignacio Madero Gonz</a:t>
            </a:r>
            <a:r>
              <a:rPr lang="pt-BR" sz="2400" b="1" dirty="0"/>
              <a:t>á</a:t>
            </a:r>
            <a:r>
              <a:rPr lang="en-US" sz="2400" b="1" dirty="0"/>
              <a:t>lez</a:t>
            </a:r>
          </a:p>
          <a:p>
            <a:r>
              <a:rPr lang="en-US" sz="2400" dirty="0"/>
              <a:t>Born:</a:t>
            </a:r>
            <a:r>
              <a:rPr lang="es-ES" sz="2400" dirty="0"/>
              <a:t> October 30, 1873, Parras de la Fuerte, Coahuila,</a:t>
            </a:r>
            <a:r>
              <a:rPr lang="en-US" sz="2400" dirty="0"/>
              <a:t> to a wealthy family. </a:t>
            </a:r>
          </a:p>
          <a:p>
            <a:r>
              <a:rPr lang="en-US" sz="2400" dirty="0"/>
              <a:t>Educated in France &amp; UC- Berkeley.</a:t>
            </a:r>
          </a:p>
          <a:p>
            <a:r>
              <a:rPr lang="en-US" sz="2400" dirty="0"/>
              <a:t>Arrested after “losing” the 1910 fraudulent election. Escaped from jail and fled to the United States.</a:t>
            </a:r>
          </a:p>
          <a:p>
            <a:r>
              <a:rPr lang="en-US" sz="2400" dirty="0"/>
              <a:t>His Plan of San Luis Potosi called for the overthrow of President Porfirio Díaz, sparking the Mexican Revolution.</a:t>
            </a:r>
          </a:p>
          <a:p>
            <a:r>
              <a:rPr lang="en-US" sz="2400" dirty="0"/>
              <a:t>Returned and marshaled rebels to overthrow Porfirio Díaz.</a:t>
            </a:r>
          </a:p>
          <a:p>
            <a:r>
              <a:rPr lang="en-US" sz="2400" dirty="0"/>
              <a:t>Elected President in a landslide (1911-13).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1"/>
            <a:ext cx="2695575" cy="30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4495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Francisco I. Madero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00600"/>
            <a:ext cx="2596748" cy="177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5320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of Coahuila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867400" cy="56388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Abraham Gonz</a:t>
            </a:r>
            <a:r>
              <a:rPr lang="pt-BR" sz="2400" b="1" dirty="0"/>
              <a:t>á</a:t>
            </a:r>
            <a:r>
              <a:rPr lang="en-US" sz="2400" b="1" dirty="0"/>
              <a:t>lez de Hermosillo y Casavantes</a:t>
            </a:r>
          </a:p>
          <a:p>
            <a:r>
              <a:rPr lang="en-US" sz="2400" dirty="0"/>
              <a:t>Born: June 7, 1864, Basuchil, Chihuahua.</a:t>
            </a:r>
          </a:p>
          <a:p>
            <a:r>
              <a:rPr lang="en-US" sz="2400" dirty="0"/>
              <a:t>Educated at University of Notre Dame, South Bend, IN.</a:t>
            </a:r>
          </a:p>
          <a:p>
            <a:r>
              <a:rPr lang="en-US" sz="2400" dirty="0"/>
              <a:t>Gonz</a:t>
            </a:r>
            <a:r>
              <a:rPr lang="pt-BR" sz="2400" dirty="0"/>
              <a:t>á</a:t>
            </a:r>
            <a:r>
              <a:rPr lang="en-US" sz="2400" dirty="0"/>
              <a:t>lez’s family was opposed to the Creel/Terrazas monopoly in Chihuahua.</a:t>
            </a:r>
          </a:p>
          <a:p>
            <a:r>
              <a:rPr lang="en-US" sz="2400" dirty="0"/>
              <a:t>Madero recruits wealthy landowner, Chihuahua Governor Abraham Gonz</a:t>
            </a:r>
            <a:r>
              <a:rPr lang="pt-BR" sz="2400" dirty="0"/>
              <a:t>á</a:t>
            </a:r>
            <a:r>
              <a:rPr lang="en-US" sz="2400" dirty="0"/>
              <a:t>lez to the rebel cause.</a:t>
            </a:r>
          </a:p>
          <a:p>
            <a:r>
              <a:rPr lang="en-US" sz="2400" dirty="0"/>
              <a:t>Gonz</a:t>
            </a:r>
            <a:r>
              <a:rPr lang="pt-BR" sz="2400" dirty="0"/>
              <a:t>á</a:t>
            </a:r>
            <a:r>
              <a:rPr lang="en-US" sz="2400" dirty="0"/>
              <a:t>lez recruits Pancho Villa &amp; Pascual Orozco as Revolution Leaders for Madero.</a:t>
            </a:r>
          </a:p>
          <a:p>
            <a:r>
              <a:rPr lang="en-US" sz="2400" dirty="0"/>
              <a:t>Madero forces lose the Battle of Casas Grandes, then win the Battle of Cuidad Ju</a:t>
            </a:r>
            <a:r>
              <a:rPr lang="pt-BR" sz="2400" dirty="0"/>
              <a:t>á</a:t>
            </a:r>
            <a:r>
              <a:rPr lang="en-US" sz="2400" dirty="0"/>
              <a:t>rez with Villa &amp; Orozco.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8765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51816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Abraham Gonz</a:t>
            </a:r>
            <a:r>
              <a:rPr lang="pt-BR" dirty="0"/>
              <a:t>á</a:t>
            </a:r>
            <a:r>
              <a:rPr lang="en-US" dirty="0"/>
              <a:t>lez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638800"/>
          </a:xfrm>
        </p:spPr>
        <p:txBody>
          <a:bodyPr>
            <a:normAutofit/>
          </a:bodyPr>
          <a:lstStyle/>
          <a:p>
            <a:r>
              <a:rPr lang="pt-BR" sz="2400" b="1" dirty="0"/>
              <a:t>José</a:t>
            </a:r>
            <a:r>
              <a:rPr lang="en-US" sz="2400" b="1" dirty="0"/>
              <a:t> Victoriano Huerta Márquez</a:t>
            </a:r>
          </a:p>
          <a:p>
            <a:r>
              <a:rPr lang="en-US" sz="2400" dirty="0"/>
              <a:t>Born: December 23, 1850, Colotlán, Jalisco.</a:t>
            </a:r>
          </a:p>
          <a:p>
            <a:r>
              <a:rPr lang="en-US" sz="2400" dirty="0"/>
              <a:t>Graduated in 1877 from Colegio Militar   de Chapultepec, Mexico City, as an engineer and topographer.</a:t>
            </a:r>
          </a:p>
          <a:p>
            <a:r>
              <a:rPr lang="en-US" sz="2400" dirty="0"/>
              <a:t>Retired in 1907 because of poor health. </a:t>
            </a:r>
          </a:p>
          <a:p>
            <a:r>
              <a:rPr lang="en-US" sz="2400" dirty="0"/>
              <a:t>President Madero ask him to come out    of retirement to replace generals who  were killed or wounded.</a:t>
            </a:r>
          </a:p>
          <a:p>
            <a:r>
              <a:rPr lang="en-US" sz="2400" dirty="0"/>
              <a:t>Involved in coup d'état with Porfirio  Díaz's nephew, General Félix Díaz, U.S. Ambassador Henry Lane Wilson,    Pascual Orozco and others against President Madero.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6388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Victoriano Huerta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219959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Madero &amp; Pino Suarez arrested and murdered by officials of the Victoriano Huerta regime in March 1913.</a:t>
            </a:r>
          </a:p>
          <a:p>
            <a:r>
              <a:rPr lang="en-US" sz="2400" dirty="0"/>
              <a:t>Mexican President 1913-14.</a:t>
            </a:r>
          </a:p>
          <a:p>
            <a:r>
              <a:rPr lang="en-US" sz="2400" dirty="0"/>
              <a:t>Arrested &amp; murdered Abraham Gonz</a:t>
            </a:r>
            <a:r>
              <a:rPr lang="pt-BR" sz="2400" dirty="0"/>
              <a:t>á</a:t>
            </a:r>
            <a:r>
              <a:rPr lang="en-US" sz="2400" dirty="0"/>
              <a:t>lez.</a:t>
            </a:r>
          </a:p>
          <a:p>
            <a:r>
              <a:rPr lang="en-US" sz="2400" dirty="0"/>
              <a:t>Forced to resign after military victories   by Villa and Orozco.</a:t>
            </a:r>
          </a:p>
          <a:p>
            <a:r>
              <a:rPr lang="en-US" sz="2400" dirty="0"/>
              <a:t>Germany initiated a plan for Huerta to regain the Mexican presidency through a coup d'état, but was foiled.</a:t>
            </a:r>
          </a:p>
          <a:p>
            <a:r>
              <a:rPr lang="en-US" sz="2400" dirty="0"/>
              <a:t>Arrested by U.S. for sedition and imprisoned at Fort Bliss, TX.</a:t>
            </a:r>
          </a:p>
          <a:p>
            <a:r>
              <a:rPr lang="en-US" sz="2400" dirty="0"/>
              <a:t>Died while in prison probably from cirrhosis of the liver or cancer.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Mexican Politics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56388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Victoriano Huerta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219959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14893</TotalTime>
  <Words>1551</Words>
  <Application>Microsoft Office PowerPoint</Application>
  <PresentationFormat>On-screen Show (4:3)</PresentationFormat>
  <Paragraphs>250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Flow</vt:lpstr>
      <vt:lpstr>Unraveling Pancho Villa &amp; The Mexican Revolution</vt:lpstr>
      <vt:lpstr>Reference Books</vt:lpstr>
      <vt:lpstr>Pancho Villa Biography</vt:lpstr>
      <vt:lpstr>Teenage Years</vt:lpstr>
      <vt:lpstr>Mexican Politics </vt:lpstr>
      <vt:lpstr>Mexican Politics </vt:lpstr>
      <vt:lpstr>Mexican Politics </vt:lpstr>
      <vt:lpstr>Mexican Politics </vt:lpstr>
      <vt:lpstr>Mexican Politics </vt:lpstr>
      <vt:lpstr>Mexican Politics </vt:lpstr>
      <vt:lpstr>Mexican Revolution 1910-1920 </vt:lpstr>
      <vt:lpstr>Mexican Revolution 1910-1920 </vt:lpstr>
      <vt:lpstr>Mexican Revolution 1910-1920 </vt:lpstr>
      <vt:lpstr>Mexican Revolution 1910-1920 </vt:lpstr>
      <vt:lpstr>Mexican Revolution &amp; Call Family </vt:lpstr>
      <vt:lpstr>Pancho Villa Retirement</vt:lpstr>
      <vt:lpstr>Mexican Revolution Results </vt:lpstr>
      <vt:lpstr>Mexican Revolution Results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</dc:creator>
  <cp:lastModifiedBy>Jennie Hurlbut</cp:lastModifiedBy>
  <cp:revision>342</cp:revision>
  <dcterms:created xsi:type="dcterms:W3CDTF">2023-03-04T20:27:38Z</dcterms:created>
  <dcterms:modified xsi:type="dcterms:W3CDTF">2026-03-23T23:56:21Z</dcterms:modified>
</cp:coreProperties>
</file>